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8" r:id="rId2"/>
    <p:sldId id="298" r:id="rId3"/>
    <p:sldId id="318" r:id="rId4"/>
    <p:sldId id="285" r:id="rId5"/>
    <p:sldId id="319" r:id="rId6"/>
    <p:sldId id="321" r:id="rId7"/>
    <p:sldId id="322" r:id="rId8"/>
    <p:sldId id="326" r:id="rId9"/>
    <p:sldId id="327" r:id="rId10"/>
    <p:sldId id="323" r:id="rId11"/>
    <p:sldId id="329" r:id="rId12"/>
    <p:sldId id="303" r:id="rId13"/>
    <p:sldId id="31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EF3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лимина\Desktop\Герман 2016-2017\музыка\для создания презентаций\фоны для презентаций\фон музыка 7.jpg"/>
          <p:cNvPicPr>
            <a:picLocks noChangeAspect="1" noChangeArrowheads="1"/>
          </p:cNvPicPr>
          <p:nvPr/>
        </p:nvPicPr>
        <p:blipFill>
          <a:blip r:embed="rId2" cstate="print">
            <a:lum bright="7000" contrast="2000"/>
          </a:blip>
          <a:srcRect b="4724"/>
          <a:stretch>
            <a:fillRect/>
          </a:stretch>
        </p:blipFill>
        <p:spPr bwMode="auto">
          <a:xfrm>
            <a:off x="-28604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404498" y="1028275"/>
            <a:ext cx="4502015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endParaRPr lang="ru-RU" dirty="0"/>
          </a:p>
          <a:p>
            <a:pPr marL="342900" indent="-342900"/>
            <a:r>
              <a:rPr lang="ru-RU" sz="2000" b="1" i="1" dirty="0" smtClean="0"/>
              <a:t>ФИО: </a:t>
            </a:r>
            <a:r>
              <a:rPr lang="ru-RU" sz="2000" i="1" dirty="0" err="1" smtClean="0"/>
              <a:t>Нугаманова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Фаниля</a:t>
            </a:r>
            <a:r>
              <a:rPr lang="ru-RU" sz="2000" i="1" dirty="0"/>
              <a:t> </a:t>
            </a:r>
            <a:r>
              <a:rPr lang="ru-RU" sz="2000" i="1" dirty="0" err="1" smtClean="0"/>
              <a:t>Мансуровна</a:t>
            </a:r>
            <a:endParaRPr lang="ru-RU" sz="2000" i="1" dirty="0" smtClean="0"/>
          </a:p>
          <a:p>
            <a:pPr marL="342900" indent="-342900"/>
            <a:endParaRPr lang="ru-RU" sz="2000" i="1" dirty="0" smtClean="0"/>
          </a:p>
          <a:p>
            <a:pPr marL="342900" indent="-342900"/>
            <a:r>
              <a:rPr lang="ru-RU" sz="2000" b="1" i="1" dirty="0" smtClean="0"/>
              <a:t>Дата рождения: </a:t>
            </a:r>
            <a:r>
              <a:rPr lang="ru-RU" sz="2000" i="1" dirty="0" smtClean="0"/>
              <a:t>29.09.1987 г</a:t>
            </a:r>
          </a:p>
          <a:p>
            <a:pPr marL="342900" indent="-342900"/>
            <a:endParaRPr lang="ru-RU" sz="2000" i="1" dirty="0" smtClean="0"/>
          </a:p>
          <a:p>
            <a:pPr marL="342900" indent="-342900"/>
            <a:r>
              <a:rPr lang="ru-RU" sz="2000" b="1" i="1" dirty="0" smtClean="0"/>
              <a:t>Образование: </a:t>
            </a:r>
            <a:r>
              <a:rPr lang="ru-RU" sz="2000" i="1" dirty="0" smtClean="0"/>
              <a:t>Высшее педагогическое</a:t>
            </a:r>
          </a:p>
          <a:p>
            <a:pPr marL="342900" indent="-342900"/>
            <a:endParaRPr lang="en-US" sz="2000" i="1" dirty="0" smtClean="0"/>
          </a:p>
          <a:p>
            <a:pPr marL="342900" indent="-342900"/>
            <a:r>
              <a:rPr lang="ru-RU" sz="2000" b="1" i="1" dirty="0" smtClean="0"/>
              <a:t>Должность:  </a:t>
            </a:r>
            <a:r>
              <a:rPr lang="ru-RU" sz="2000" i="1" dirty="0" smtClean="0"/>
              <a:t>учитель музыки</a:t>
            </a:r>
          </a:p>
          <a:p>
            <a:pPr marL="342900" indent="-342900"/>
            <a:endParaRPr lang="ru-RU" sz="2000" i="1" dirty="0" smtClean="0"/>
          </a:p>
          <a:p>
            <a:pPr marL="342900" indent="-342900"/>
            <a:r>
              <a:rPr lang="ru-RU" sz="2000" b="1" i="1" dirty="0" smtClean="0"/>
              <a:t>Педагогический стаж: </a:t>
            </a:r>
            <a:r>
              <a:rPr lang="ru-RU" sz="2000" i="1" dirty="0" smtClean="0"/>
              <a:t>17 </a:t>
            </a:r>
            <a:r>
              <a:rPr lang="ru-RU" sz="2000" i="1" dirty="0" smtClean="0"/>
              <a:t>лет</a:t>
            </a:r>
          </a:p>
          <a:p>
            <a:pPr marL="342900" indent="-342900"/>
            <a:endParaRPr lang="ru-RU" sz="2000" i="1" dirty="0" smtClean="0"/>
          </a:p>
          <a:p>
            <a:pPr marL="342900" indent="-342900"/>
            <a:r>
              <a:rPr lang="ru-RU" sz="2000" b="1" i="1" dirty="0" smtClean="0"/>
              <a:t>Квалификационная </a:t>
            </a:r>
            <a:r>
              <a:rPr lang="ru-RU" sz="2000" b="1" i="1" dirty="0"/>
              <a:t>категория: </a:t>
            </a:r>
            <a:r>
              <a:rPr lang="ru-RU" sz="2000" i="1" dirty="0" smtClean="0"/>
              <a:t>Высшая</a:t>
            </a:r>
            <a:endParaRPr lang="ru-RU" sz="20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27984" y="5733256"/>
            <a:ext cx="49570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любой науке, в любом искусстве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лучший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учитель —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опыт»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058" name="Picture 2" descr="https://sun9-19.userapi.com/impg/hSs5dxyzs8m2a9oisVOLmDt-mCxV6uW8KQagEA/8etUx1y18nw.jpg?size=720x1080&amp;quality=95&amp;sign=ce7c688dd9175cdf05759835fcee98a9&amp;type=alb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05469"/>
            <a:ext cx="3660582" cy="56525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389120"/>
          </a:xfrm>
        </p:spPr>
        <p:txBody>
          <a:bodyPr/>
          <a:lstStyle/>
          <a:p>
            <a:pPr lvl="0"/>
            <a:r>
              <a:rPr lang="ru-RU" dirty="0" smtClean="0"/>
              <a:t>изучение обновленного ФГОС;</a:t>
            </a:r>
          </a:p>
          <a:p>
            <a:pPr lvl="0"/>
            <a:r>
              <a:rPr lang="ru-RU" dirty="0" smtClean="0"/>
              <a:t>изучение вопросов организации и проведения образовательного процесса;</a:t>
            </a:r>
          </a:p>
          <a:p>
            <a:pPr lvl="0"/>
            <a:r>
              <a:rPr lang="ru-RU" dirty="0" smtClean="0"/>
              <a:t>самостоятельная работа по теме самообразования;</a:t>
            </a:r>
          </a:p>
          <a:p>
            <a:pPr lvl="0"/>
            <a:r>
              <a:rPr lang="ru-RU" dirty="0" smtClean="0"/>
              <a:t>работа по совершенствованию профессиональных знаний и навыков;</a:t>
            </a:r>
          </a:p>
          <a:p>
            <a:pPr lvl="0"/>
            <a:r>
              <a:rPr lang="ru-RU" dirty="0" smtClean="0"/>
              <a:t>участие в заседаниях методического объединения учителей музыки.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38912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значительно снизился уровень тревоги и стресса во время организации образовательного процесса, а именно общения с детьми, родителями, коллегами по работе и администрацией гимназии;</a:t>
            </a:r>
          </a:p>
          <a:p>
            <a:pPr lvl="0"/>
            <a:r>
              <a:rPr lang="ru-RU" dirty="0" smtClean="0"/>
              <a:t>сформировались четкие представления об обязанностях, появился навык ведения документации в соответствии со своими должностными обязанностями (электронный журнал, рабочие программы и КТП);</a:t>
            </a:r>
          </a:p>
          <a:p>
            <a:pPr lvl="0"/>
            <a:r>
              <a:rPr lang="ru-RU" dirty="0" smtClean="0"/>
              <a:t>приняла участие в проведении школьной предметной недели искусства. Кроме того, были успешно проведены открытые уроки, положительно оцененные коллегами и администрацией </a:t>
            </a:r>
            <a:r>
              <a:rPr lang="ru-RU" dirty="0" smtClean="0"/>
              <a:t>гимназии</a:t>
            </a:r>
            <a:r>
              <a:rPr lang="ru-RU" dirty="0" smtClean="0"/>
              <a:t>, в том числе открытый урок в рамках методической недели искусствоведения.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1915" y="188640"/>
            <a:ext cx="6768752" cy="101566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/>
          </a:p>
          <a:p>
            <a:pPr algn="ctr"/>
            <a:endParaRPr lang="ru-RU" b="1" dirty="0"/>
          </a:p>
          <a:p>
            <a:pPr algn="ctr"/>
            <a:endParaRPr lang="ru-RU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259632" y="332656"/>
            <a:ext cx="6912768" cy="584775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Мой наставник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2702736" cy="4702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3203848" y="1484784"/>
            <a:ext cx="2520586" cy="25545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ХИСАМЕТДИНОВА ЮНДУЗ РАМИЛЕВНА</a:t>
            </a:r>
          </a:p>
          <a:p>
            <a:pPr algn="ctr"/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ba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</a:t>
            </a:r>
          </a:p>
          <a:p>
            <a:pPr algn="ctr"/>
            <a:r>
              <a:rPr lang="ba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«Гимназия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им.Т.Кусимова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с. Аскарово</a:t>
            </a:r>
          </a:p>
          <a:p>
            <a:pPr algn="ctr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МР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Абзелиловский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5301208"/>
            <a:ext cx="275420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ba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СТАЖ: 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лет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высшая              </a:t>
            </a:r>
            <a:r>
              <a:rPr lang="ba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s://sun9-37.userapi.com/impg/5UYtAjF9BT3P8gNgyELZdQmoxVQ1XLLWvU_5_A/AIZWJQ6OwyA.jpg?size=679x1080&amp;quality=95&amp;sign=dbff9d8cc84bf5cc1f5b0ddbe2e7ce31&amp;type=alb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764704"/>
            <a:ext cx="2348412" cy="3542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sun9-75.userapi.com/impg/B4WKIOAKBWfQT9Rn0Doi0ADp-zqtW9MvWw9qyQ/qO4LrTTDHTE.jpg?size=1280x718&amp;quality=95&amp;sign=19cdb8b99bd6aec1c22aa5c09af69d99&amp;type=albu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625752"/>
            <a:ext cx="3979495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9835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1915" y="188640"/>
            <a:ext cx="6768752" cy="101566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/>
          </a:p>
          <a:p>
            <a:pPr algn="ctr"/>
            <a:endParaRPr lang="ru-RU" b="1" dirty="0"/>
          </a:p>
          <a:p>
            <a:pPr algn="ctr"/>
            <a:endParaRPr lang="ru-RU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119907" y="2636912"/>
            <a:ext cx="6912768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  <a:scene3d>
            <a:camera prst="obliqueTopLef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a-RU" sz="5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sz="5400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077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-468560" y="19888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altLang="en-US" dirty="0" smtClean="0"/>
              <a:t/>
            </a:r>
            <a:br>
              <a:rPr lang="ru-RU" altLang="en-US" dirty="0" smtClean="0"/>
            </a:br>
            <a:r>
              <a:rPr lang="ru-RU" altLang="en-US" b="1" dirty="0">
                <a:solidFill>
                  <a:prstClr val="white"/>
                </a:solidFill>
                <a:ea typeface="Microsoft YaHei" panose="020B0503020204020204" charset="-122"/>
                <a:cs typeface="+mj-lt"/>
              </a:rPr>
              <a:t/>
            </a:r>
            <a:br>
              <a:rPr lang="ru-RU" altLang="en-US" b="1" dirty="0">
                <a:solidFill>
                  <a:prstClr val="white"/>
                </a:solidFill>
                <a:ea typeface="Microsoft YaHei" panose="020B0503020204020204" charset="-122"/>
                <a:cs typeface="+mj-lt"/>
              </a:rPr>
            </a:br>
            <a:endParaRPr lang="ru-RU" b="1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Изображение 12" descr="f7f23b0d-1b30-4850-946f-670c1900158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4653136"/>
            <a:ext cx="1950720" cy="17319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827584" y="1052736"/>
            <a:ext cx="7725544" cy="446276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ru-RU" sz="4000" b="1" dirty="0" smtClean="0"/>
          </a:p>
          <a:p>
            <a:pPr algn="ctr"/>
            <a:r>
              <a:rPr lang="ru-RU" sz="4000" b="1" dirty="0" smtClean="0"/>
              <a:t>«Наставничество как фактор профессионального становления молодого педагога»</a:t>
            </a:r>
            <a:endParaRPr lang="ru-RU" sz="4000" dirty="0" smtClean="0"/>
          </a:p>
          <a:p>
            <a:r>
              <a:rPr lang="ru-RU" sz="2800" b="1" dirty="0" smtClean="0"/>
              <a:t>                           (</a:t>
            </a:r>
            <a:r>
              <a:rPr lang="ru-RU" sz="2800" b="1" dirty="0" smtClean="0"/>
              <a:t>из опыта работы</a:t>
            </a:r>
            <a:r>
              <a:rPr lang="ru-RU" sz="2800" b="1" dirty="0" smtClean="0"/>
              <a:t>)</a:t>
            </a:r>
          </a:p>
          <a:p>
            <a:endParaRPr lang="ru-RU" sz="2800" dirty="0" smtClean="0"/>
          </a:p>
          <a:p>
            <a:pPr algn="ctr"/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279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b="1" i="1" dirty="0" smtClean="0"/>
              <a:t>«Нужно развивать движение наставничества.</a:t>
            </a:r>
            <a:endParaRPr lang="ru-RU" sz="3200" b="1" dirty="0" smtClean="0"/>
          </a:p>
          <a:p>
            <a:pPr algn="ctr">
              <a:buNone/>
            </a:pPr>
            <a:r>
              <a:rPr lang="ru-RU" sz="3200" b="1" i="1" dirty="0" smtClean="0"/>
              <a:t>Знание – важнейшее конкурентное преимущество</a:t>
            </a:r>
            <a:endParaRPr lang="ru-RU" sz="3200" b="1" dirty="0" smtClean="0"/>
          </a:p>
          <a:p>
            <a:pPr algn="ctr">
              <a:buNone/>
            </a:pPr>
            <a:r>
              <a:rPr lang="ru-RU" sz="3200" b="1" i="1" dirty="0" smtClean="0"/>
              <a:t>и ключ к прорыву в качестве жизни»</a:t>
            </a:r>
            <a:endParaRPr lang="ru-RU" sz="3200" b="1" dirty="0" smtClean="0"/>
          </a:p>
          <a:p>
            <a:pPr>
              <a:buNone/>
            </a:pPr>
            <a:r>
              <a:rPr lang="ru-RU" dirty="0" smtClean="0"/>
              <a:t>Владимир </a:t>
            </a:r>
            <a:r>
              <a:rPr lang="ru-RU" dirty="0" smtClean="0"/>
              <a:t>Путин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72008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Наставник- наставляемый</a:t>
            </a:r>
            <a:endParaRPr lang="ru-RU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2000" name="Picture 16" descr="https://sun9-35.userapi.com/impg/v8wTf0BV1s4lDb6yeK71wCmGo8Dr2-cCEUdJwg/2KkBx4ZnqBA.jpg?size=1024x768&amp;quality=95&amp;sign=b57871fed2a18d6db0c5007a3fd92484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83094"/>
            <a:ext cx="4439344" cy="36815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TextBox 4"/>
          <p:cNvSpPr txBox="1"/>
          <p:nvPr/>
        </p:nvSpPr>
        <p:spPr>
          <a:xfrm>
            <a:off x="5264905" y="2492896"/>
            <a:ext cx="3879095" cy="2308324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АДЕЛЬГИЛЬДИНА АЙЗИЛЯ АЙРАТОВНА</a:t>
            </a: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музыки</a:t>
            </a: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 «Гимназия </a:t>
            </a:r>
            <a:r>
              <a:rPr lang="ru-RU" sz="24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им.Т.Кусимова</a:t>
            </a:r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24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с.Аскарово</a:t>
            </a:r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МР </a:t>
            </a:r>
            <a:r>
              <a:rPr lang="ru-RU" sz="24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Абзелиловский</a:t>
            </a:r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район</a:t>
            </a:r>
            <a:endParaRPr lang="ru-RU" sz="2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2040" y="5445224"/>
            <a:ext cx="4007296" cy="83099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СТАЖ: </a:t>
            </a:r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</a:t>
            </a: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КАТЕГОРИЯ: первая</a:t>
            </a:r>
          </a:p>
        </p:txBody>
      </p:sp>
    </p:spTree>
    <p:extLst>
      <p:ext uri="{BB962C8B-B14F-4D97-AF65-F5344CB8AC3E}">
        <p14:creationId xmlns="" xmlns:p14="http://schemas.microsoft.com/office/powerpoint/2010/main" val="88584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51520" y="620688"/>
            <a:ext cx="8229600" cy="199757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Цель </a:t>
            </a:r>
            <a:r>
              <a:rPr lang="ru-RU" dirty="0" smtClean="0"/>
              <a:t>программы: эффективная интеграция молодого специалиста в профессию, адаптация к условиям образовательной организации, оказание ему помощи на начальном этапе его профессионального становления.</a:t>
            </a:r>
          </a:p>
          <a:p>
            <a:endParaRPr lang="ru-RU" dirty="0"/>
          </a:p>
        </p:txBody>
      </p:sp>
      <p:sp>
        <p:nvSpPr>
          <p:cNvPr id="5" name="Содержимое 3"/>
          <p:cNvSpPr txBox="1">
            <a:spLocks/>
          </p:cNvSpPr>
          <p:nvPr/>
        </p:nvSpPr>
        <p:spPr>
          <a:xfrm>
            <a:off x="323528" y="2780928"/>
            <a:ext cx="8820472" cy="3528392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r>
              <a:rPr lang="ru-RU" sz="2800" b="1" dirty="0" smtClean="0"/>
              <a:t>Задачи</a:t>
            </a:r>
            <a:r>
              <a:rPr lang="ru-RU" sz="2800" dirty="0" smtClean="0"/>
              <a:t>:</a:t>
            </a:r>
          </a:p>
          <a:p>
            <a:pPr lvl="0"/>
            <a:r>
              <a:rPr lang="ru-RU" sz="2800" dirty="0" smtClean="0"/>
              <a:t>Изучить </a:t>
            </a:r>
            <a:r>
              <a:rPr lang="ru-RU" sz="2800" dirty="0" smtClean="0"/>
              <a:t>профессиональные затруднения и потребности молодого специалиста.</a:t>
            </a:r>
          </a:p>
          <a:p>
            <a:pPr lvl="0"/>
            <a:r>
              <a:rPr lang="ru-RU" sz="2800" dirty="0" smtClean="0"/>
              <a:t>Выстроить индивидуальный маршрут, направленный на успешную адаптацию молодого специалиста.</a:t>
            </a:r>
          </a:p>
          <a:p>
            <a:pPr lvl="0"/>
            <a:r>
              <a:rPr lang="ru-RU" sz="2800" dirty="0" smtClean="0"/>
              <a:t>Сформировать комфортные условия труда для молодого специалиста.</a:t>
            </a:r>
          </a:p>
          <a:p>
            <a:pPr lvl="0"/>
            <a:r>
              <a:rPr lang="ru-RU" sz="2800" dirty="0" smtClean="0"/>
              <a:t>Разработать комплекс образовательных событий по демонстрации приобретенных компетенций, обеспечивающих повышение успеваемости обучающихся.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438912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Содержание деятельности:</a:t>
            </a:r>
            <a:endParaRPr lang="ru-RU" dirty="0" smtClean="0"/>
          </a:p>
          <a:p>
            <a:pPr lvl="0"/>
            <a:r>
              <a:rPr lang="ru-RU" dirty="0" smtClean="0"/>
              <a:t>Выявление причин возникших трудностей в работе наставляемого: недостаточные навыки работы с нормативной документацией; отсутствие навыков самоанализа; недостаточность владения педагогическими технологиями, затруднения в организации учебного процесса.</a:t>
            </a:r>
          </a:p>
          <a:p>
            <a:pPr lvl="0"/>
            <a:r>
              <a:rPr lang="ru-RU" dirty="0" err="1" smtClean="0"/>
              <a:t>Взаимопосещение</a:t>
            </a:r>
            <a:r>
              <a:rPr lang="ru-RU" dirty="0" smtClean="0"/>
              <a:t> уроков и мероприятий.</a:t>
            </a:r>
          </a:p>
          <a:p>
            <a:pPr lvl="0"/>
            <a:r>
              <a:rPr lang="ru-RU" dirty="0" smtClean="0"/>
              <a:t>Оказание практической помощи по планированию и проведению уроков, в том числе предварительной работе с конспектами уроков и анализ проведённых уроков.</a:t>
            </a:r>
          </a:p>
          <a:p>
            <a:pPr lvl="0"/>
            <a:r>
              <a:rPr lang="ru-RU" dirty="0" smtClean="0"/>
              <a:t>Демонстрация молодому педагогу опыта успешной педагогической деятельности.</a:t>
            </a:r>
          </a:p>
          <a:p>
            <a:pPr lvl="0"/>
            <a:r>
              <a:rPr lang="ru-RU" dirty="0" smtClean="0"/>
              <a:t>Организация мониторинга и рефлексии эффективности совместной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48478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Этапы </a:t>
            </a:r>
            <a:r>
              <a:rPr lang="ru-RU" b="1" dirty="0" smtClean="0"/>
              <a:t>реализации программы наставничества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Этап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ru-RU" dirty="0" smtClean="0"/>
              <a:t>. Подготовка и обсуждение плана наставничества.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Этап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ru-RU" dirty="0" smtClean="0"/>
              <a:t>Профессиональное развитие молодого специалиста</a:t>
            </a:r>
          </a:p>
          <a:p>
            <a:r>
              <a:rPr lang="ru-RU" dirty="0" smtClean="0"/>
              <a:t>Работа молодого специалиста на данном этапе включает следующие формы:</a:t>
            </a:r>
          </a:p>
          <a:p>
            <a:r>
              <a:rPr lang="ru-RU" dirty="0" smtClean="0"/>
              <a:t>самообучение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участие в </a:t>
            </a:r>
            <a:r>
              <a:rPr lang="ru-RU" dirty="0" err="1" smtClean="0"/>
              <a:t>вебинарах</a:t>
            </a:r>
            <a:r>
              <a:rPr lang="ru-RU" dirty="0" smtClean="0"/>
              <a:t>, семинарах, конференциях</a:t>
            </a:r>
          </a:p>
          <a:p>
            <a:r>
              <a:rPr lang="ru-RU" dirty="0" smtClean="0"/>
              <a:t>•участие </a:t>
            </a:r>
            <a:r>
              <a:rPr lang="ru-RU" dirty="0" smtClean="0"/>
              <a:t>в мероприятиях, организованных в </a:t>
            </a:r>
            <a:r>
              <a:rPr lang="ru-RU" dirty="0" smtClean="0"/>
              <a:t>ОУ</a:t>
            </a: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Этап 3</a:t>
            </a:r>
            <a:r>
              <a:rPr lang="ru-RU" dirty="0" smtClean="0"/>
              <a:t>. Совместная работа наставника с </a:t>
            </a:r>
            <a:r>
              <a:rPr lang="ru-RU" dirty="0" smtClean="0"/>
              <a:t>наставляемым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Этап 4. </a:t>
            </a:r>
            <a:r>
              <a:rPr lang="ru-RU" dirty="0" smtClean="0"/>
              <a:t>Оценка деятельности наставника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Ожидаемые результаты: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повышение </a:t>
            </a:r>
            <a:r>
              <a:rPr lang="ru-RU" dirty="0" smtClean="0"/>
              <a:t>профессиональной компетентности молодого педагога в вопросах организации образовательного процесса;</a:t>
            </a:r>
          </a:p>
          <a:p>
            <a:pPr lvl="0"/>
            <a:r>
              <a:rPr lang="ru-RU" dirty="0" smtClean="0"/>
              <a:t>обеспечение непрерывного повышения качества преподавания;</a:t>
            </a:r>
          </a:p>
          <a:p>
            <a:pPr lvl="0"/>
            <a:r>
              <a:rPr lang="ru-RU" dirty="0" smtClean="0"/>
              <a:t>совершенствование методов работы молодого педагога по развитию творческой и самостоятельной деятельности обучающихся;</a:t>
            </a:r>
          </a:p>
          <a:p>
            <a:pPr lvl="0"/>
            <a:r>
              <a:rPr lang="ru-RU" dirty="0" smtClean="0"/>
              <a:t>повышение мотивации молодого педагога к профессиональной деятельности;</a:t>
            </a:r>
          </a:p>
          <a:p>
            <a:pPr lvl="0"/>
            <a:r>
              <a:rPr lang="ru-RU" dirty="0" smtClean="0"/>
              <a:t>повышение уровня методической, интеллектуальной, аналитической культуры всех участников программы наставничества;</a:t>
            </a:r>
          </a:p>
          <a:p>
            <a:pPr lvl="0"/>
            <a:r>
              <a:rPr lang="ru-RU" dirty="0" smtClean="0"/>
              <a:t>повышение педагогического мастерства молодого специалиста; измеримое улучшение его личных показателей эффективности, связанное с развитием гибких </a:t>
            </a:r>
            <a:r>
              <a:rPr lang="ru-RU" dirty="0" smtClean="0"/>
              <a:t>навыков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389120"/>
          </a:xfrm>
        </p:spPr>
        <p:txBody>
          <a:bodyPr/>
          <a:lstStyle/>
          <a:p>
            <a:pPr lvl="0"/>
            <a:r>
              <a:rPr lang="ru-RU" dirty="0" smtClean="0"/>
              <a:t>недостаточность владения педагогическими технологиями;</a:t>
            </a:r>
          </a:p>
          <a:p>
            <a:pPr lvl="0"/>
            <a:r>
              <a:rPr lang="ru-RU" dirty="0" smtClean="0"/>
              <a:t>недостаток практических навыков в учебно-воспитательной работе;</a:t>
            </a:r>
          </a:p>
          <a:p>
            <a:pPr lvl="0"/>
            <a:r>
              <a:rPr lang="ru-RU" dirty="0" smtClean="0"/>
              <a:t>недостаточные навыки работы с нормативной документацией;</a:t>
            </a:r>
          </a:p>
          <a:p>
            <a:pPr lvl="0"/>
            <a:r>
              <a:rPr lang="ru-RU" dirty="0" smtClean="0"/>
              <a:t>отсутствие навыков самоанализа;</a:t>
            </a:r>
          </a:p>
          <a:p>
            <a:pPr lvl="0"/>
            <a:r>
              <a:rPr lang="ru-RU" dirty="0" smtClean="0"/>
              <a:t>сложность приспособления к нормам и принципам образовательной организации.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1891</TotalTime>
  <Words>531</Words>
  <Application>Microsoft Office PowerPoint</Application>
  <PresentationFormat>Экран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Слайд 1</vt:lpstr>
      <vt:lpstr>  </vt:lpstr>
      <vt:lpstr>Слайд 3</vt:lpstr>
      <vt:lpstr>Наставник- наставляемый</vt:lpstr>
      <vt:lpstr> </vt:lpstr>
      <vt:lpstr>Слайд 6</vt:lpstr>
      <vt:lpstr>         Этапы реализации программы наставничества </vt:lpstr>
      <vt:lpstr>Ожидаемые результаты: 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Портфолио  учителя музыки  МБОУ «СОШ №1» п.Ханымей Пуровского района ЯНАО Герман Галины Александровны</dc:title>
  <dc:creator>Климина</dc:creator>
  <cp:lastModifiedBy>Батырхан</cp:lastModifiedBy>
  <cp:revision>151</cp:revision>
  <dcterms:created xsi:type="dcterms:W3CDTF">2016-10-25T10:06:53Z</dcterms:created>
  <dcterms:modified xsi:type="dcterms:W3CDTF">2025-01-16T17:54:48Z</dcterms:modified>
</cp:coreProperties>
</file>